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91" r:id="rId2"/>
    <p:sldId id="282" r:id="rId3"/>
    <p:sldId id="284" r:id="rId4"/>
    <p:sldId id="285" r:id="rId5"/>
    <p:sldId id="286" r:id="rId6"/>
    <p:sldId id="287" r:id="rId7"/>
    <p:sldId id="290" r:id="rId8"/>
    <p:sldId id="289" r:id="rId9"/>
    <p:sldId id="265" r:id="rId10"/>
    <p:sldId id="266" r:id="rId11"/>
    <p:sldId id="267" r:id="rId12"/>
    <p:sldId id="268" r:id="rId13"/>
    <p:sldId id="269" r:id="rId14"/>
    <p:sldId id="270" r:id="rId15"/>
    <p:sldId id="298" r:id="rId16"/>
    <p:sldId id="299" r:id="rId17"/>
    <p:sldId id="293" r:id="rId18"/>
    <p:sldId id="264" r:id="rId19"/>
    <p:sldId id="294" r:id="rId20"/>
    <p:sldId id="295" r:id="rId21"/>
    <p:sldId id="296" r:id="rId22"/>
    <p:sldId id="300" r:id="rId23"/>
    <p:sldId id="280" r:id="rId24"/>
    <p:sldId id="301" r:id="rId25"/>
    <p:sldId id="30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6"/>
    <p:restoredTop sz="94693"/>
  </p:normalViewPr>
  <p:slideViewPr>
    <p:cSldViewPr snapToGrid="0">
      <p:cViewPr varScale="1">
        <p:scale>
          <a:sx n="77" d="100"/>
          <a:sy n="77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4D82E-965D-9C48-BA68-5F12164EB5FA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91D9B-B7C7-544A-91FC-23F3295DD8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674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91D9B-B7C7-544A-91FC-23F3295DD823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3170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91D9B-B7C7-544A-91FC-23F3295DD823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045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895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110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22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370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MX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492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334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0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1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900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668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396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F4DE055-98EB-284D-84B5-A19EA4DB2134}" type="datetimeFigureOut">
              <a:rPr lang="es-MX" smtClean="0"/>
              <a:t>10/11/2022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AB9015A-758F-E94A-A0A2-7DA53835D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322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71F36-F888-848A-CD0F-C244ACB0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Dudas de la clase anterior?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C75A19-330E-6631-8EC4-624B8C99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37" y="2093976"/>
            <a:ext cx="4750725" cy="35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3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Ejemplo cuenta bancaria - Objetos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AAE80CAD-89BA-7ED4-2C49-5B2641E54FEF}"/>
              </a:ext>
            </a:extLst>
          </p:cNvPr>
          <p:cNvSpPr/>
          <p:nvPr/>
        </p:nvSpPr>
        <p:spPr>
          <a:xfrm>
            <a:off x="2167179" y="2278252"/>
            <a:ext cx="2557221" cy="267418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5971B5-FB6D-0898-DB46-FEE2E1EDEACF}"/>
              </a:ext>
            </a:extLst>
          </p:cNvPr>
          <p:cNvSpPr txBox="1"/>
          <p:nvPr/>
        </p:nvSpPr>
        <p:spPr>
          <a:xfrm>
            <a:off x="2727547" y="1881972"/>
            <a:ext cx="13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/>
              <a:t>cuentaJose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63603AE-019D-BCD3-9C50-0301DDCEE81F}"/>
              </a:ext>
            </a:extLst>
          </p:cNvPr>
          <p:cNvSpPr txBox="1"/>
          <p:nvPr/>
        </p:nvSpPr>
        <p:spPr>
          <a:xfrm>
            <a:off x="2483121" y="26223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cliente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2B3BAAE-B5C6-DA15-7752-52A5905A0A31}"/>
              </a:ext>
            </a:extLst>
          </p:cNvPr>
          <p:cNvSpPr txBox="1"/>
          <p:nvPr/>
        </p:nvSpPr>
        <p:spPr>
          <a:xfrm>
            <a:off x="2483121" y="3753270"/>
            <a:ext cx="2056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deposita(cant);</a:t>
            </a:r>
          </a:p>
          <a:p>
            <a:r>
              <a:rPr lang="es-MX"/>
              <a:t>retira(cant);</a:t>
            </a:r>
          </a:p>
          <a:p>
            <a:r>
              <a:rPr lang="es-MX"/>
              <a:t>dameSaldo(cant);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EFAE6745-59BC-8587-C403-1A0D29FD19DB}"/>
              </a:ext>
            </a:extLst>
          </p:cNvPr>
          <p:cNvSpPr/>
          <p:nvPr/>
        </p:nvSpPr>
        <p:spPr>
          <a:xfrm>
            <a:off x="6938074" y="2278252"/>
            <a:ext cx="2557221" cy="267418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E107B7-24ED-E041-50EF-38E78CE593EE}"/>
              </a:ext>
            </a:extLst>
          </p:cNvPr>
          <p:cNvSpPr txBox="1"/>
          <p:nvPr/>
        </p:nvSpPr>
        <p:spPr>
          <a:xfrm>
            <a:off x="7411271" y="1881972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/>
              <a:t>cuentaMaría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2386F0C-A5A1-19A2-C881-830175F130BC}"/>
              </a:ext>
            </a:extLst>
          </p:cNvPr>
          <p:cNvSpPr txBox="1"/>
          <p:nvPr/>
        </p:nvSpPr>
        <p:spPr>
          <a:xfrm>
            <a:off x="7254016" y="3753270"/>
            <a:ext cx="2056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deposita(cant);</a:t>
            </a:r>
          </a:p>
          <a:p>
            <a:r>
              <a:rPr lang="es-MX"/>
              <a:t>retira(cant);</a:t>
            </a:r>
          </a:p>
          <a:p>
            <a:r>
              <a:rPr lang="es-MX"/>
              <a:t>dameSaldo(cant);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0A75CE1-DCDD-EE95-F1EE-26E5BC529BC2}"/>
              </a:ext>
            </a:extLst>
          </p:cNvPr>
          <p:cNvSpPr txBox="1"/>
          <p:nvPr/>
        </p:nvSpPr>
        <p:spPr>
          <a:xfrm>
            <a:off x="2483121" y="3121984"/>
            <a:ext cx="907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saldo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E6DA31C-2B21-57A2-A086-EAB7C733E570}"/>
              </a:ext>
            </a:extLst>
          </p:cNvPr>
          <p:cNvSpPr txBox="1"/>
          <p:nvPr/>
        </p:nvSpPr>
        <p:spPr>
          <a:xfrm>
            <a:off x="3539216" y="2622388"/>
            <a:ext cx="619465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/>
              <a:t>José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5106593-719E-8AA0-863C-92F6E9D132A7}"/>
              </a:ext>
            </a:extLst>
          </p:cNvPr>
          <p:cNvSpPr txBox="1"/>
          <p:nvPr/>
        </p:nvSpPr>
        <p:spPr>
          <a:xfrm>
            <a:off x="3539215" y="3121984"/>
            <a:ext cx="684803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/>
              <a:t>1000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D077AEC-D04B-CDDF-B7E9-7D9544EDBAFB}"/>
              </a:ext>
            </a:extLst>
          </p:cNvPr>
          <p:cNvSpPr txBox="1"/>
          <p:nvPr/>
        </p:nvSpPr>
        <p:spPr>
          <a:xfrm>
            <a:off x="7256349" y="26223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cliente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DF0855D-EE3C-BBB3-C9D6-AC31E378AD24}"/>
              </a:ext>
            </a:extLst>
          </p:cNvPr>
          <p:cNvSpPr txBox="1"/>
          <p:nvPr/>
        </p:nvSpPr>
        <p:spPr>
          <a:xfrm>
            <a:off x="7256349" y="3121984"/>
            <a:ext cx="907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saldo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936D850-1C3D-403F-A536-2D4790131E8C}"/>
              </a:ext>
            </a:extLst>
          </p:cNvPr>
          <p:cNvSpPr txBox="1"/>
          <p:nvPr/>
        </p:nvSpPr>
        <p:spPr>
          <a:xfrm>
            <a:off x="8312444" y="2622388"/>
            <a:ext cx="793807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/>
              <a:t>María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8BB0E0A-FA10-77CF-D17A-BFD7CCDEADBA}"/>
              </a:ext>
            </a:extLst>
          </p:cNvPr>
          <p:cNvSpPr txBox="1"/>
          <p:nvPr/>
        </p:nvSpPr>
        <p:spPr>
          <a:xfrm>
            <a:off x="8312443" y="3121984"/>
            <a:ext cx="742511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MX"/>
              <a:t> 1500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D129F64-6AA6-7905-618B-267AF6CDD961}"/>
              </a:ext>
            </a:extLst>
          </p:cNvPr>
          <p:cNvSpPr txBox="1"/>
          <p:nvPr/>
        </p:nvSpPr>
        <p:spPr>
          <a:xfrm>
            <a:off x="2839147" y="5073009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>
                <a:solidFill>
                  <a:srgbClr val="C00000"/>
                </a:solidFill>
              </a:rPr>
              <a:t>Objeto 1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622AA40-A824-6BDF-7FDE-A98286B10B01}"/>
              </a:ext>
            </a:extLst>
          </p:cNvPr>
          <p:cNvSpPr txBox="1"/>
          <p:nvPr/>
        </p:nvSpPr>
        <p:spPr>
          <a:xfrm>
            <a:off x="7730908" y="50688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>
                <a:solidFill>
                  <a:srgbClr val="C00000"/>
                </a:solidFill>
              </a:rPr>
              <a:t>Objeto 2</a:t>
            </a:r>
          </a:p>
        </p:txBody>
      </p:sp>
    </p:spTree>
    <p:extLst>
      <p:ext uri="{BB962C8B-B14F-4D97-AF65-F5344CB8AC3E}">
        <p14:creationId xmlns:p14="http://schemas.microsoft.com/office/powerpoint/2010/main" val="594243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Métodos y mensajes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EFAE6745-59BC-8587-C403-1A0D29FD19DB}"/>
              </a:ext>
            </a:extLst>
          </p:cNvPr>
          <p:cNvSpPr/>
          <p:nvPr/>
        </p:nvSpPr>
        <p:spPr>
          <a:xfrm>
            <a:off x="4817389" y="4423639"/>
            <a:ext cx="2557221" cy="226461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E107B7-24ED-E041-50EF-38E78CE593EE}"/>
              </a:ext>
            </a:extLst>
          </p:cNvPr>
          <p:cNvSpPr txBox="1"/>
          <p:nvPr/>
        </p:nvSpPr>
        <p:spPr>
          <a:xfrm>
            <a:off x="7930500" y="5870599"/>
            <a:ext cx="1842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/>
              <a:t>Saldo=1000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3990746-4E3B-1235-40D2-BB2BB055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49451"/>
            <a:ext cx="10910342" cy="226461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MX" sz="2800"/>
              <a:t>Para solicitar que un objeto lleva al cabo una acción se le envía un </a:t>
            </a:r>
            <a:r>
              <a:rPr lang="es-MX" sz="2800">
                <a:solidFill>
                  <a:srgbClr val="C00000"/>
                </a:solidFill>
              </a:rPr>
              <a:t>mensaje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2800"/>
              <a:t>Al recibir un mensaje el objeto ejecuta un </a:t>
            </a:r>
            <a:r>
              <a:rPr lang="es-MX" sz="2800">
                <a:solidFill>
                  <a:srgbClr val="C00000"/>
                </a:solidFill>
              </a:rPr>
              <a:t>método</a:t>
            </a:r>
            <a:r>
              <a:rPr lang="es-MX" sz="2800"/>
              <a:t> que esta definido en la clase a la que pertenece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BD9B24C-F061-A621-C9A7-38C99F4CAD15}"/>
              </a:ext>
            </a:extLst>
          </p:cNvPr>
          <p:cNvSpPr txBox="1"/>
          <p:nvPr/>
        </p:nvSpPr>
        <p:spPr>
          <a:xfrm>
            <a:off x="2414526" y="587060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/>
              <a:t>dameSaldo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EFCE60-709F-1825-6C4F-E3564831882C}"/>
              </a:ext>
            </a:extLst>
          </p:cNvPr>
          <p:cNvSpPr txBox="1"/>
          <p:nvPr/>
        </p:nvSpPr>
        <p:spPr>
          <a:xfrm>
            <a:off x="5243588" y="3956133"/>
            <a:ext cx="17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/>
              <a:t>cuentaJose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7805FDB-88BA-95FC-1D33-DC8D9F431A6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182959" y="5610386"/>
            <a:ext cx="1060629" cy="4910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4453392-A5F5-53C5-4226-CB8BCF6FE27F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83268" y="5655656"/>
            <a:ext cx="947232" cy="44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98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Entonces: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6DFED-37AB-B4D4-56F0-128D1FEC1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75245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3200"/>
              <a:t>Los </a:t>
            </a:r>
            <a:r>
              <a:rPr lang="es-MX" sz="3200">
                <a:solidFill>
                  <a:srgbClr val="C00000"/>
                </a:solidFill>
              </a:rPr>
              <a:t>atributos</a:t>
            </a:r>
            <a:r>
              <a:rPr lang="es-MX" sz="3200"/>
              <a:t> se definen como </a:t>
            </a:r>
            <a:r>
              <a:rPr lang="es-MX" sz="3200">
                <a:solidFill>
                  <a:srgbClr val="C00000"/>
                </a:solidFill>
              </a:rPr>
              <a:t>variables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3200"/>
              <a:t>Los </a:t>
            </a:r>
            <a:r>
              <a:rPr lang="es-MX" sz="3200">
                <a:solidFill>
                  <a:srgbClr val="C00000"/>
                </a:solidFill>
              </a:rPr>
              <a:t>métodos</a:t>
            </a:r>
            <a:r>
              <a:rPr lang="es-MX" sz="3200"/>
              <a:t> se definen como </a:t>
            </a:r>
            <a:r>
              <a:rPr lang="es-MX" sz="3200">
                <a:solidFill>
                  <a:srgbClr val="C00000"/>
                </a:solidFill>
              </a:rPr>
              <a:t>funciones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3200"/>
              <a:t>Un método puede usar los atributos de la clase a la que pertenece</a:t>
            </a:r>
            <a:endParaRPr lang="es-MX" sz="3000"/>
          </a:p>
        </p:txBody>
      </p:sp>
    </p:spTree>
    <p:extLst>
      <p:ext uri="{BB962C8B-B14F-4D97-AF65-F5344CB8AC3E}">
        <p14:creationId xmlns:p14="http://schemas.microsoft.com/office/powerpoint/2010/main" val="116252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Ya hemos usado clases y objetos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6DFED-37AB-B4D4-56F0-128D1FEC1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234" y="2121408"/>
            <a:ext cx="8849997" cy="473659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MX" sz="3200"/>
              <a:t>string s1 = “Hola”;</a:t>
            </a:r>
            <a:endParaRPr lang="es-MX" sz="3000">
              <a:solidFill>
                <a:srgbClr val="C00000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/>
              <a:t>string s2 = “Grupo”;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MX" sz="3200"/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/>
              <a:t>int x = s1.length( );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/>
              <a:t>string y = s2.subtrs(0,3);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MX" sz="32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8851E2-3AAC-689F-6BBD-35EDAA0951B1}"/>
              </a:ext>
            </a:extLst>
          </p:cNvPr>
          <p:cNvSpPr txBox="1"/>
          <p:nvPr/>
        </p:nvSpPr>
        <p:spPr>
          <a:xfrm>
            <a:off x="166607" y="2442296"/>
            <a:ext cx="14762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>
                <a:solidFill>
                  <a:srgbClr val="C00000"/>
                </a:solidFill>
              </a:rPr>
              <a:t>clase</a:t>
            </a:r>
            <a:endParaRPr lang="es-MX" sz="320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BEE4E5F-C84F-8344-0465-AFC4FB2AAC3F}"/>
              </a:ext>
            </a:extLst>
          </p:cNvPr>
          <p:cNvCxnSpPr>
            <a:cxnSpLocks/>
          </p:cNvCxnSpPr>
          <p:nvPr/>
        </p:nvCxnSpPr>
        <p:spPr>
          <a:xfrm>
            <a:off x="1492213" y="2933343"/>
            <a:ext cx="910021" cy="216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A9334E4-9535-2E0E-E95E-E105B76CBBA5}"/>
              </a:ext>
            </a:extLst>
          </p:cNvPr>
          <p:cNvCxnSpPr>
            <a:cxnSpLocks/>
          </p:cNvCxnSpPr>
          <p:nvPr/>
        </p:nvCxnSpPr>
        <p:spPr>
          <a:xfrm flipV="1">
            <a:off x="1492213" y="2442296"/>
            <a:ext cx="910021" cy="2742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9D8845-7F36-2AFD-8ABC-B20A048FBB35}"/>
              </a:ext>
            </a:extLst>
          </p:cNvPr>
          <p:cNvSpPr txBox="1"/>
          <p:nvPr/>
        </p:nvSpPr>
        <p:spPr>
          <a:xfrm>
            <a:off x="7541217" y="2076374"/>
            <a:ext cx="2052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>
                <a:solidFill>
                  <a:srgbClr val="C00000"/>
                </a:solidFill>
              </a:rPr>
              <a:t>objetos</a:t>
            </a:r>
            <a:endParaRPr lang="es-MX" sz="320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78F0A1A-8170-CFCB-B0BA-333DBBA48800}"/>
              </a:ext>
            </a:extLst>
          </p:cNvPr>
          <p:cNvCxnSpPr>
            <a:cxnSpLocks/>
          </p:cNvCxnSpPr>
          <p:nvPr/>
        </p:nvCxnSpPr>
        <p:spPr>
          <a:xfrm flipH="1">
            <a:off x="6096000" y="2442296"/>
            <a:ext cx="13276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14109AA-5291-8ACD-E545-9845F59AD8B6}"/>
              </a:ext>
            </a:extLst>
          </p:cNvPr>
          <p:cNvCxnSpPr>
            <a:cxnSpLocks/>
          </p:cNvCxnSpPr>
          <p:nvPr/>
        </p:nvCxnSpPr>
        <p:spPr>
          <a:xfrm flipH="1">
            <a:off x="6422363" y="2625415"/>
            <a:ext cx="1001325" cy="463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CA2786A-3A53-6BB5-7DC6-DAFE9B70C472}"/>
              </a:ext>
            </a:extLst>
          </p:cNvPr>
          <p:cNvSpPr txBox="1"/>
          <p:nvPr/>
        </p:nvSpPr>
        <p:spPr>
          <a:xfrm>
            <a:off x="8391040" y="3918146"/>
            <a:ext cx="2052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>
                <a:solidFill>
                  <a:srgbClr val="C00000"/>
                </a:solidFill>
              </a:rPr>
              <a:t>métodos</a:t>
            </a:r>
            <a:endParaRPr lang="es-MX" sz="3200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2BE474A-2AFE-3B7F-E71C-2FE97FA5372E}"/>
              </a:ext>
            </a:extLst>
          </p:cNvPr>
          <p:cNvCxnSpPr>
            <a:cxnSpLocks/>
          </p:cNvCxnSpPr>
          <p:nvPr/>
        </p:nvCxnSpPr>
        <p:spPr>
          <a:xfrm flipH="1">
            <a:off x="6945823" y="4284068"/>
            <a:ext cx="13276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4935B29-7D12-22D2-D551-F8119A2C7A1A}"/>
              </a:ext>
            </a:extLst>
          </p:cNvPr>
          <p:cNvCxnSpPr>
            <a:cxnSpLocks/>
          </p:cNvCxnSpPr>
          <p:nvPr/>
        </p:nvCxnSpPr>
        <p:spPr>
          <a:xfrm flipH="1">
            <a:off x="7272186" y="4467187"/>
            <a:ext cx="1001325" cy="463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lamada rectangular 21">
            <a:extLst>
              <a:ext uri="{FF2B5EF4-FFF2-40B4-BE49-F238E27FC236}">
                <a16:creationId xmlns:a16="http://schemas.microsoft.com/office/drawing/2014/main" id="{FA5777BB-FFA1-7466-D2A5-67914EA35B6A}"/>
              </a:ext>
            </a:extLst>
          </p:cNvPr>
          <p:cNvSpPr/>
          <p:nvPr/>
        </p:nvSpPr>
        <p:spPr>
          <a:xfrm>
            <a:off x="3921071" y="5687881"/>
            <a:ext cx="4231037" cy="1063526"/>
          </a:xfrm>
          <a:prstGeom prst="wedgeRectCallout">
            <a:avLst>
              <a:gd name="adj1" fmla="val -14278"/>
              <a:gd name="adj2" fmla="val -9963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800"/>
              <a:t>Al llamar un método </a:t>
            </a:r>
            <a:r>
              <a:rPr lang="es-MX" sz="1800">
                <a:solidFill>
                  <a:srgbClr val="C00000"/>
                </a:solidFill>
              </a:rPr>
              <a:t>se está enviando un mensaje</a:t>
            </a:r>
            <a:r>
              <a:rPr lang="es-MX" sz="1800"/>
              <a:t> al objeto correspondiente</a:t>
            </a:r>
          </a:p>
        </p:txBody>
      </p:sp>
    </p:spTree>
    <p:extLst>
      <p:ext uri="{BB962C8B-B14F-4D97-AF65-F5344CB8AC3E}">
        <p14:creationId xmlns:p14="http://schemas.microsoft.com/office/powerpoint/2010/main" val="16975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Ya hemos usado clases y objetos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6DFED-37AB-B4D4-56F0-128D1FEC1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234" y="2012922"/>
            <a:ext cx="8849997" cy="4736592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MX" sz="3200"/>
              <a:t>ifstream archEntrada;</a:t>
            </a:r>
            <a:endParaRPr lang="es-MX" sz="3000">
              <a:solidFill>
                <a:srgbClr val="C00000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/>
              <a:t>Oftream archSal;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MX" sz="3200"/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/>
              <a:t>archEnt.open(“datos.txt”);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/>
              <a:t>archSal.open(“promedios.txt”);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MX" sz="3200"/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/>
              <a:t>archEnt.close( );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/>
              <a:t>archSal.close( );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MX" sz="3200"/>
          </a:p>
          <a:p>
            <a:pPr marL="0" indent="0" algn="just">
              <a:lnSpc>
                <a:spcPct val="100000"/>
              </a:lnSpc>
              <a:buNone/>
            </a:pPr>
            <a:endParaRPr lang="es-MX" sz="32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8851E2-3AAC-689F-6BBD-35EDAA0951B1}"/>
              </a:ext>
            </a:extLst>
          </p:cNvPr>
          <p:cNvSpPr txBox="1"/>
          <p:nvPr/>
        </p:nvSpPr>
        <p:spPr>
          <a:xfrm>
            <a:off x="166607" y="2209826"/>
            <a:ext cx="14762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>
                <a:solidFill>
                  <a:srgbClr val="C00000"/>
                </a:solidFill>
              </a:rPr>
              <a:t>clase</a:t>
            </a:r>
            <a:endParaRPr lang="es-MX" sz="320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BEE4E5F-C84F-8344-0465-AFC4FB2AAC3F}"/>
              </a:ext>
            </a:extLst>
          </p:cNvPr>
          <p:cNvCxnSpPr>
            <a:cxnSpLocks/>
          </p:cNvCxnSpPr>
          <p:nvPr/>
        </p:nvCxnSpPr>
        <p:spPr>
          <a:xfrm>
            <a:off x="1492213" y="2700873"/>
            <a:ext cx="910021" cy="216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A9334E4-9535-2E0E-E95E-E105B76CBBA5}"/>
              </a:ext>
            </a:extLst>
          </p:cNvPr>
          <p:cNvCxnSpPr>
            <a:cxnSpLocks/>
          </p:cNvCxnSpPr>
          <p:nvPr/>
        </p:nvCxnSpPr>
        <p:spPr>
          <a:xfrm flipV="1">
            <a:off x="1492213" y="2209826"/>
            <a:ext cx="910021" cy="2742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9D8845-7F36-2AFD-8ABC-B20A048FBB35}"/>
              </a:ext>
            </a:extLst>
          </p:cNvPr>
          <p:cNvSpPr txBox="1"/>
          <p:nvPr/>
        </p:nvSpPr>
        <p:spPr>
          <a:xfrm>
            <a:off x="8145650" y="2231354"/>
            <a:ext cx="2052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>
                <a:solidFill>
                  <a:srgbClr val="C00000"/>
                </a:solidFill>
              </a:rPr>
              <a:t>objetos</a:t>
            </a:r>
            <a:endParaRPr lang="es-MX" sz="320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78F0A1A-8170-CFCB-B0BA-333DBBA48800}"/>
              </a:ext>
            </a:extLst>
          </p:cNvPr>
          <p:cNvCxnSpPr>
            <a:cxnSpLocks/>
          </p:cNvCxnSpPr>
          <p:nvPr/>
        </p:nvCxnSpPr>
        <p:spPr>
          <a:xfrm flipH="1" flipV="1">
            <a:off x="6741763" y="2324746"/>
            <a:ext cx="1286358" cy="117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14109AA-5291-8ACD-E545-9845F59AD8B6}"/>
              </a:ext>
            </a:extLst>
          </p:cNvPr>
          <p:cNvCxnSpPr>
            <a:cxnSpLocks/>
          </p:cNvCxnSpPr>
          <p:nvPr/>
        </p:nvCxnSpPr>
        <p:spPr>
          <a:xfrm flipH="1">
            <a:off x="6741763" y="2625415"/>
            <a:ext cx="1286358" cy="175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CA2786A-3A53-6BB5-7DC6-DAFE9B70C472}"/>
              </a:ext>
            </a:extLst>
          </p:cNvPr>
          <p:cNvSpPr txBox="1"/>
          <p:nvPr/>
        </p:nvSpPr>
        <p:spPr>
          <a:xfrm>
            <a:off x="9661901" y="5046278"/>
            <a:ext cx="2052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C00000"/>
                </a:solidFill>
              </a:rPr>
              <a:t>métodos</a:t>
            </a:r>
            <a:endParaRPr lang="es-MX" sz="3200" dirty="0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2BE474A-2AFE-3B7F-E71C-2FE97FA5372E}"/>
              </a:ext>
            </a:extLst>
          </p:cNvPr>
          <p:cNvCxnSpPr>
            <a:cxnSpLocks/>
          </p:cNvCxnSpPr>
          <p:nvPr/>
        </p:nvCxnSpPr>
        <p:spPr>
          <a:xfrm flipH="1" flipV="1">
            <a:off x="4819973" y="4887579"/>
            <a:ext cx="4733440" cy="3735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4935B29-7D12-22D2-D551-F8119A2C7A1A}"/>
              </a:ext>
            </a:extLst>
          </p:cNvPr>
          <p:cNvCxnSpPr>
            <a:cxnSpLocks/>
          </p:cNvCxnSpPr>
          <p:nvPr/>
        </p:nvCxnSpPr>
        <p:spPr>
          <a:xfrm flipH="1">
            <a:off x="5858359" y="5472354"/>
            <a:ext cx="3695054" cy="742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838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Declaración del encabezado de una clase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6DFED-37AB-B4D4-56F0-128D1FEC1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752450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MX" sz="3200" dirty="0"/>
              <a:t>Formato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MX" sz="32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 dirty="0"/>
              <a:t>class NombreClase{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 dirty="0"/>
              <a:t>  public: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 dirty="0"/>
              <a:t>  // declaración de atributo y métodos públicos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MX" sz="32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 dirty="0"/>
              <a:t>  private: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 dirty="0"/>
              <a:t>  // declaración de atributos y métodos privados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3200" dirty="0"/>
              <a:t>};</a:t>
            </a:r>
            <a:endParaRPr lang="es-MX" sz="3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953F602-94CE-DBF5-F6E8-8FDDB37FA8E3}"/>
              </a:ext>
            </a:extLst>
          </p:cNvPr>
          <p:cNvSpPr txBox="1"/>
          <p:nvPr/>
        </p:nvSpPr>
        <p:spPr>
          <a:xfrm>
            <a:off x="4385553" y="5742591"/>
            <a:ext cx="27741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solidFill>
                  <a:srgbClr val="C00000"/>
                </a:solidFill>
              </a:rPr>
              <a:t>Ojo con el ;</a:t>
            </a:r>
            <a:endParaRPr lang="es-MX" sz="3200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987573F-D3FF-8B04-744A-C135C334821F}"/>
              </a:ext>
            </a:extLst>
          </p:cNvPr>
          <p:cNvCxnSpPr>
            <a:cxnSpLocks/>
          </p:cNvCxnSpPr>
          <p:nvPr/>
        </p:nvCxnSpPr>
        <p:spPr>
          <a:xfrm flipH="1" flipV="1">
            <a:off x="1487837" y="5742591"/>
            <a:ext cx="2774197" cy="2923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75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Secciones public y private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6DFED-37AB-B4D4-56F0-128D1FEC1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66807"/>
            <a:ext cx="10058400" cy="489746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MX" sz="2800" dirty="0">
                <a:latin typeface="Abadi MT Condensed Light" panose="020B0306030101010103" pitchFamily="34" charset="77"/>
              </a:rPr>
              <a:t>Los métodos y atributos de una clase pueden ser:</a:t>
            </a:r>
          </a:p>
          <a:p>
            <a:pPr algn="just">
              <a:lnSpc>
                <a:spcPct val="100000"/>
              </a:lnSpc>
            </a:pPr>
            <a:r>
              <a:rPr lang="es-MX" sz="2800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Privados</a:t>
            </a:r>
            <a:r>
              <a:rPr lang="es-MX" sz="2800" dirty="0">
                <a:latin typeface="Abadi MT Condensed Light" panose="020B0306030101010103" pitchFamily="34" charset="77"/>
              </a:rPr>
              <a:t>: no pueden ser accesados desde afuera de la clase. Se especifica con la palabra </a:t>
            </a:r>
            <a:r>
              <a:rPr lang="es-MX" sz="2800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private</a:t>
            </a:r>
          </a:p>
          <a:p>
            <a:pPr algn="just">
              <a:lnSpc>
                <a:spcPct val="100000"/>
              </a:lnSpc>
            </a:pPr>
            <a:endParaRPr lang="es-MX" sz="1200" dirty="0">
              <a:solidFill>
                <a:srgbClr val="C00000"/>
              </a:solidFill>
              <a:latin typeface="Abadi MT Condensed Light" panose="020B0306030101010103" pitchFamily="34" charset="77"/>
            </a:endParaRPr>
          </a:p>
          <a:p>
            <a:pPr algn="just">
              <a:lnSpc>
                <a:spcPct val="100000"/>
              </a:lnSpc>
            </a:pPr>
            <a:r>
              <a:rPr lang="es-MX" sz="2800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Publicos</a:t>
            </a:r>
            <a:r>
              <a:rPr lang="es-MX" sz="2800" dirty="0">
                <a:latin typeface="Abadi MT Condensed Light" panose="020B0306030101010103" pitchFamily="34" charset="77"/>
              </a:rPr>
              <a:t>: pueden ser accesidos desde fuera de la clase. Se especifica con la palabra </a:t>
            </a:r>
            <a:r>
              <a:rPr lang="es-MX" sz="2800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public</a:t>
            </a:r>
            <a:r>
              <a:rPr lang="es-MX" sz="2800" dirty="0">
                <a:latin typeface="Abadi MT Condensed Light" panose="020B0306030101010103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s-MX" sz="1200" dirty="0">
              <a:latin typeface="Abadi MT Condensed Light" panose="020B0306030101010103" pitchFamily="34" charset="77"/>
            </a:endParaRPr>
          </a:p>
          <a:p>
            <a:pPr algn="just">
              <a:lnSpc>
                <a:spcPct val="100000"/>
              </a:lnSpc>
            </a:pPr>
            <a:r>
              <a:rPr lang="es-MX" sz="2800" dirty="0">
                <a:latin typeface="Abadi MT Condensed Light" panose="020B0306030101010103" pitchFamily="34" charset="77"/>
              </a:rPr>
              <a:t>Si no especifica, los elementos de la clase se define como privados.</a:t>
            </a:r>
          </a:p>
          <a:p>
            <a:pPr algn="just">
              <a:lnSpc>
                <a:spcPct val="100000"/>
              </a:lnSpc>
            </a:pPr>
            <a:r>
              <a:rPr lang="es-MX" sz="2800" dirty="0">
                <a:latin typeface="Abadi MT Condensed Light" panose="020B0306030101010103" pitchFamily="34" charset="77"/>
              </a:rPr>
              <a:t>Solo los métodos de la clase pueden accesar los atributos privados de la misma </a:t>
            </a:r>
          </a:p>
          <a:p>
            <a:pPr algn="just">
              <a:lnSpc>
                <a:spcPct val="100000"/>
              </a:lnSpc>
            </a:pPr>
            <a:endParaRPr lang="es-MX" sz="280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436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8D558-0143-D225-3399-15C1998B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Cómo se declara una clase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CCDF8B5-81F5-8BD6-0EFB-484530E87E68}"/>
              </a:ext>
            </a:extLst>
          </p:cNvPr>
          <p:cNvSpPr txBox="1"/>
          <p:nvPr/>
        </p:nvSpPr>
        <p:spPr>
          <a:xfrm>
            <a:off x="1778430" y="2093976"/>
            <a:ext cx="8688531" cy="37856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s-MX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edad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2"/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nombre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MX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pPr lvl="1"/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s-MX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s-MX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Persona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s-MX" sz="2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//Constructor</a:t>
            </a:r>
            <a:endParaRPr lang="es-MX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correr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leer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6047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Definición de las funciones miembro de una clase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6DFED-37AB-B4D4-56F0-128D1FEC1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73659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MX" sz="2400" dirty="0"/>
              <a:t>Al declarar una clase, las funciones miembro no se declaran completas, solamente se declara su prototipo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2400" dirty="0"/>
              <a:t>Las funciones se definen después, utilizando este formato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MX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2400" dirty="0"/>
              <a:t>tipo NombreClase :: NombreMétodo (parámetro) {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2400" dirty="0"/>
              <a:t>  estatuto;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MX" sz="2400" dirty="0"/>
              <a:t>}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51C7B4B-78EA-960E-3D99-31C78791D80F}"/>
              </a:ext>
            </a:extLst>
          </p:cNvPr>
          <p:cNvSpPr txBox="1">
            <a:spLocks/>
          </p:cNvSpPr>
          <p:nvPr/>
        </p:nvSpPr>
        <p:spPr>
          <a:xfrm>
            <a:off x="5166568" y="4925834"/>
            <a:ext cx="4029094" cy="16093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Wingdings" pitchFamily="2" charset="2"/>
              <a:buNone/>
            </a:pPr>
            <a:r>
              <a:rPr lang="es-MX" dirty="0"/>
              <a:t>Especifica a qué clase pertenece el método</a:t>
            </a:r>
          </a:p>
        </p:txBody>
      </p:sp>
    </p:spTree>
    <p:extLst>
      <p:ext uri="{BB962C8B-B14F-4D97-AF65-F5344CB8AC3E}">
        <p14:creationId xmlns:p14="http://schemas.microsoft.com/office/powerpoint/2010/main" val="3704947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8D558-0143-D225-3399-15C1998B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Cómo se inicializa el constructor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CCDF8B5-81F5-8BD6-0EFB-484530E87E68}"/>
              </a:ext>
            </a:extLst>
          </p:cNvPr>
          <p:cNvSpPr txBox="1"/>
          <p:nvPr/>
        </p:nvSpPr>
        <p:spPr>
          <a:xfrm>
            <a:off x="1214226" y="1720840"/>
            <a:ext cx="10264413" cy="37856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endParaRPr lang="es-MX" sz="2400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endParaRPr lang="es-MX" sz="2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es-MX" sz="2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//Constructor se utilizar para inicializar los valores</a:t>
            </a:r>
            <a:endParaRPr lang="es-MX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s-MX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s-MX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,string </a:t>
            </a:r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lvl="1"/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edad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nombre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s-MX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s-MX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s-MX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98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F76F7AE-DEFF-8EB0-250C-46E527A3D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Iniciemos POO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0F8BFDE-7E63-6DA9-2E44-90D35DED34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2047935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8D558-0143-D225-3399-15C1998B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Uso de los métodos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CCDF8B5-81F5-8BD6-0EFB-484530E87E68}"/>
              </a:ext>
            </a:extLst>
          </p:cNvPr>
          <p:cNvSpPr txBox="1"/>
          <p:nvPr/>
        </p:nvSpPr>
        <p:spPr>
          <a:xfrm>
            <a:off x="1214226" y="1720840"/>
            <a:ext cx="10264413" cy="48936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endParaRPr lang="es-MX" sz="2400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endParaRPr lang="es-MX" sz="2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s-MX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leer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cout&lt;&lt;</a:t>
            </a:r>
            <a:r>
              <a:rPr lang="es-MX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"Soy "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nombre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 y me gusta leer "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&lt;&lt;endl;</a:t>
            </a:r>
          </a:p>
          <a:p>
            <a:b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s-MX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correr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cout&lt;&lt;</a:t>
            </a:r>
            <a:r>
              <a:rPr lang="es-MX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"Soy "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nombre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 y estoy corriendo un maraton "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 y tengo "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edad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 años"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&lt;&lt;endl;</a:t>
            </a:r>
          </a:p>
          <a:p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s-MX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s-MX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04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8D558-0143-D225-3399-15C1998B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Método main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CCDF8B5-81F5-8BD6-0EFB-484530E87E68}"/>
              </a:ext>
            </a:extLst>
          </p:cNvPr>
          <p:cNvSpPr txBox="1"/>
          <p:nvPr/>
        </p:nvSpPr>
        <p:spPr>
          <a:xfrm>
            <a:off x="1214226" y="1720840"/>
            <a:ext cx="10264413" cy="37856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endParaRPr lang="es-MX" sz="2400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r>
              <a:rPr lang="es-MX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s-MX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p1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MX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MX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s-MX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"Diego"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 //Creaci</a:t>
            </a:r>
            <a:r>
              <a:rPr lang="es-MX" sz="2400" dirty="0">
                <a:solidFill>
                  <a:srgbClr val="D4D4D4"/>
                </a:solidFill>
                <a:latin typeface="Menlo" panose="020B0609030804020204" pitchFamily="49" charset="0"/>
              </a:rPr>
              <a:t>ón de objeto</a:t>
            </a:r>
            <a:endParaRPr lang="es-MX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s-MX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p2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MX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24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s-MX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"Ely"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//Creaci</a:t>
            </a:r>
            <a:r>
              <a:rPr lang="es-MX" sz="2400" dirty="0">
                <a:solidFill>
                  <a:srgbClr val="D4D4D4"/>
                </a:solidFill>
                <a:latin typeface="Menlo" panose="020B0609030804020204" pitchFamily="49" charset="0"/>
              </a:rPr>
              <a:t>ón de objeto</a:t>
            </a:r>
            <a:endParaRPr lang="es-MX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p1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MX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leer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s-MX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p2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MX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correr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s-MX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s-MX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s-MX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s-MX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52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CCDF8B5-81F5-8BD6-0EFB-484530E87E68}"/>
              </a:ext>
            </a:extLst>
          </p:cNvPr>
          <p:cNvSpPr txBox="1"/>
          <p:nvPr/>
        </p:nvSpPr>
        <p:spPr>
          <a:xfrm>
            <a:off x="297051" y="258419"/>
            <a:ext cx="10903058" cy="3539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#import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&lt;iostream&gt;</a:t>
            </a:r>
          </a:p>
          <a:p>
            <a:r>
              <a:rPr lang="es-MX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&lt;stdlib.h&gt;</a:t>
            </a:r>
            <a:endParaRPr lang="es-MX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s-MX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s-MX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edad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2"/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nombre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s-MX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s-MX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,string);</a:t>
            </a:r>
            <a:r>
              <a:rPr lang="es-MX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//Constructor</a:t>
            </a:r>
            <a:endParaRPr lang="es-MX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correr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leer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marL="0" lvl="2"/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s-MX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s-MX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,string </a:t>
            </a:r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lvl="1"/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edad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nombre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s-MX" sz="2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359EB79-646B-E3CA-7474-9C67137E00C1}"/>
              </a:ext>
            </a:extLst>
          </p:cNvPr>
          <p:cNvSpPr txBox="1"/>
          <p:nvPr/>
        </p:nvSpPr>
        <p:spPr>
          <a:xfrm>
            <a:off x="297051" y="3780052"/>
            <a:ext cx="10903058" cy="28931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s-MX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leer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cout&lt;&lt;</a:t>
            </a:r>
            <a:r>
              <a:rPr lang="es-MX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"Soy "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nombre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 y me gusta leer ”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&lt;&lt;endl;</a:t>
            </a:r>
            <a:b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s-MX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correr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pPr lvl="1"/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cout&lt;&lt;</a:t>
            </a:r>
            <a:r>
              <a:rPr lang="es-MX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"Soy "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nombre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 y estoy corriendo un maraton "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 y tengo "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edad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s-MX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 años"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&lt;&lt;endl;</a:t>
            </a:r>
          </a:p>
          <a:p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s-MX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pPr lvl="1"/>
            <a:r>
              <a:rPr lang="es-MX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p1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MX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MX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35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s-MX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"Diego"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s-MX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Persona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p2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MX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24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s-MX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"Ely"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p1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MX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leer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s-MX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p2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MX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correr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s-MX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MX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s-MX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5121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6DFED-37AB-B4D4-56F0-128D1FEC1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73659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2800" dirty="0"/>
              <a:t>Realiza un programa utilizando lo visto en clase que resuelva: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800" dirty="0"/>
              <a:t>Que realice el cálculo de el </a:t>
            </a:r>
            <a:r>
              <a:rPr lang="es-ES" sz="2800" dirty="0">
                <a:solidFill>
                  <a:srgbClr val="FF0000"/>
                </a:solidFill>
              </a:rPr>
              <a:t>perímetro</a:t>
            </a:r>
            <a:r>
              <a:rPr lang="es-ES" sz="2800" dirty="0"/>
              <a:t> y </a:t>
            </a:r>
            <a:r>
              <a:rPr lang="es-ES" sz="2800" dirty="0">
                <a:solidFill>
                  <a:srgbClr val="FF0000"/>
                </a:solidFill>
              </a:rPr>
              <a:t>área</a:t>
            </a:r>
            <a:r>
              <a:rPr lang="es-ES" sz="2800" dirty="0"/>
              <a:t> de un rectángulo de al menos </a:t>
            </a:r>
            <a:r>
              <a:rPr lang="es-ES" sz="2800" dirty="0">
                <a:solidFill>
                  <a:srgbClr val="FF0000"/>
                </a:solidFill>
              </a:rPr>
              <a:t>2 figuras</a:t>
            </a:r>
            <a:endParaRPr lang="es-MX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28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30" y="305728"/>
            <a:ext cx="10058400" cy="250864"/>
          </a:xfrm>
        </p:spPr>
        <p:txBody>
          <a:bodyPr>
            <a:normAutofit fontScale="90000"/>
          </a:bodyPr>
          <a:lstStyle/>
          <a:p>
            <a:r>
              <a:rPr lang="es-MX" dirty="0"/>
              <a:t>Ejercicio - Rectángulo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6DFED-37AB-B4D4-56F0-128D1FEC1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74" y="1060704"/>
            <a:ext cx="10058400" cy="47365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800" dirty="0"/>
              <a:t>Cómo definirías la clase</a:t>
            </a:r>
          </a:p>
          <a:p>
            <a:pPr lvl="1">
              <a:lnSpc>
                <a:spcPct val="100000"/>
              </a:lnSpc>
            </a:pPr>
            <a:r>
              <a:rPr lang="es-ES" sz="2600" dirty="0">
                <a:solidFill>
                  <a:srgbClr val="FF0000"/>
                </a:solidFill>
              </a:rPr>
              <a:t>Qué atributos necesitas</a:t>
            </a:r>
          </a:p>
          <a:p>
            <a:pPr lvl="1">
              <a:lnSpc>
                <a:spcPct val="100000"/>
              </a:lnSpc>
            </a:pPr>
            <a:r>
              <a:rPr lang="es-ES" sz="2600" dirty="0">
                <a:solidFill>
                  <a:srgbClr val="FF0000"/>
                </a:solidFill>
              </a:rPr>
              <a:t>Cuáles métodos declaramos</a:t>
            </a:r>
          </a:p>
          <a:p>
            <a:pPr lvl="1">
              <a:lnSpc>
                <a:spcPct val="100000"/>
              </a:lnSpc>
            </a:pPr>
            <a:r>
              <a:rPr lang="es-ES" sz="2600" dirty="0">
                <a:solidFill>
                  <a:srgbClr val="FF0000"/>
                </a:solidFill>
              </a:rPr>
              <a:t>Qué es privado y qué es público</a:t>
            </a:r>
          </a:p>
          <a:p>
            <a:pPr lvl="1">
              <a:lnSpc>
                <a:spcPct val="100000"/>
              </a:lnSpc>
            </a:pPr>
            <a:r>
              <a:rPr lang="es-MX" sz="2600" dirty="0">
                <a:solidFill>
                  <a:srgbClr val="FF0000"/>
                </a:solidFill>
              </a:rPr>
              <a:t>Cómo defines el constructor</a:t>
            </a:r>
          </a:p>
          <a:p>
            <a:pPr lvl="1">
              <a:lnSpc>
                <a:spcPct val="100000"/>
              </a:lnSpc>
            </a:pPr>
            <a:endParaRPr lang="es-MX" sz="26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s-MX" sz="2800" dirty="0">
                <a:solidFill>
                  <a:srgbClr val="FF0000"/>
                </a:solidFill>
              </a:rPr>
              <a:t>Cómo describes los métodos</a:t>
            </a:r>
          </a:p>
          <a:p>
            <a:pPr>
              <a:lnSpc>
                <a:spcPct val="100000"/>
              </a:lnSpc>
            </a:pPr>
            <a:r>
              <a:rPr lang="es-MX" sz="2800" dirty="0">
                <a:solidFill>
                  <a:srgbClr val="FF0000"/>
                </a:solidFill>
              </a:rPr>
              <a:t>Qué código necesitas en el </a:t>
            </a:r>
            <a:r>
              <a:rPr lang="es-MX" sz="2800" dirty="0" err="1">
                <a:solidFill>
                  <a:srgbClr val="FF0000"/>
                </a:solidFill>
              </a:rPr>
              <a:t>main</a:t>
            </a:r>
            <a:r>
              <a:rPr lang="es-MX" sz="2800" dirty="0">
                <a:solidFill>
                  <a:srgbClr val="FF0000"/>
                </a:solidFill>
              </a:rPr>
              <a:t>( )</a:t>
            </a:r>
            <a:endParaRPr lang="es-E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485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30" y="305728"/>
            <a:ext cx="10058400" cy="250864"/>
          </a:xfrm>
        </p:spPr>
        <p:txBody>
          <a:bodyPr>
            <a:normAutofit fontScale="90000"/>
          </a:bodyPr>
          <a:lstStyle/>
          <a:p>
            <a:r>
              <a:rPr lang="es-MX" dirty="0"/>
              <a:t>Ejercicio - Rectángulo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6DFED-37AB-B4D4-56F0-128D1FEC1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74" y="1060704"/>
            <a:ext cx="10058400" cy="473659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s-ES" sz="2800" dirty="0">
                <a:solidFill>
                  <a:srgbClr val="002060"/>
                </a:solidFill>
              </a:rPr>
              <a:t>Definir la clase</a:t>
            </a:r>
          </a:p>
          <a:p>
            <a:pPr marL="788670" lvl="1" indent="-514350">
              <a:lnSpc>
                <a:spcPct val="100000"/>
              </a:lnSpc>
              <a:buFont typeface="+mj-lt"/>
              <a:buAutoNum type="alphaLcParenR"/>
            </a:pPr>
            <a:r>
              <a:rPr lang="es-ES" sz="2600" dirty="0">
                <a:solidFill>
                  <a:srgbClr val="002060"/>
                </a:solidFill>
              </a:rPr>
              <a:t>Declarar los atributos</a:t>
            </a:r>
          </a:p>
          <a:p>
            <a:pPr marL="788670" lvl="1" indent="-514350">
              <a:lnSpc>
                <a:spcPct val="100000"/>
              </a:lnSpc>
              <a:buFont typeface="+mj-lt"/>
              <a:buAutoNum type="alphaLcParenR"/>
            </a:pPr>
            <a:r>
              <a:rPr lang="es-ES" sz="2600" dirty="0">
                <a:solidFill>
                  <a:srgbClr val="002060"/>
                </a:solidFill>
              </a:rPr>
              <a:t>Declarar los métodos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s-ES" sz="2800" dirty="0">
                <a:solidFill>
                  <a:srgbClr val="002060"/>
                </a:solidFill>
              </a:rPr>
              <a:t>Inicializar el método constructor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s-ES" sz="2800" dirty="0">
                <a:solidFill>
                  <a:srgbClr val="002060"/>
                </a:solidFill>
              </a:rPr>
              <a:t>Plantear los métodos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s-ES" sz="2800" dirty="0">
                <a:solidFill>
                  <a:srgbClr val="002060"/>
                </a:solidFill>
              </a:rPr>
              <a:t>Crear el </a:t>
            </a:r>
            <a:r>
              <a:rPr lang="es-ES" sz="2800" dirty="0" err="1">
                <a:solidFill>
                  <a:srgbClr val="002060"/>
                </a:solidFill>
              </a:rPr>
              <a:t>main</a:t>
            </a:r>
            <a:r>
              <a:rPr lang="es-ES" sz="2800" dirty="0">
                <a:solidFill>
                  <a:srgbClr val="002060"/>
                </a:solidFill>
              </a:rPr>
              <a:t> ( )</a:t>
            </a:r>
          </a:p>
          <a:p>
            <a:pPr marL="788670" lvl="1" indent="-514350">
              <a:lnSpc>
                <a:spcPct val="100000"/>
              </a:lnSpc>
              <a:buFont typeface="+mj-lt"/>
              <a:buAutoNum type="alphaLcParenR"/>
            </a:pPr>
            <a:r>
              <a:rPr lang="es-ES" sz="2600" dirty="0">
                <a:solidFill>
                  <a:srgbClr val="002060"/>
                </a:solidFill>
              </a:rPr>
              <a:t>Crear los objetos</a:t>
            </a:r>
          </a:p>
          <a:p>
            <a:pPr marL="788670" lvl="1" indent="-514350">
              <a:lnSpc>
                <a:spcPct val="100000"/>
              </a:lnSpc>
              <a:buFont typeface="+mj-lt"/>
              <a:buAutoNum type="alphaLcParenR"/>
            </a:pPr>
            <a:r>
              <a:rPr lang="es-ES" sz="2600" dirty="0">
                <a:solidFill>
                  <a:srgbClr val="002060"/>
                </a:solidFill>
              </a:rPr>
              <a:t>Aplicarle los métodos al objeto</a:t>
            </a:r>
          </a:p>
        </p:txBody>
      </p:sp>
    </p:spTree>
    <p:extLst>
      <p:ext uri="{BB962C8B-B14F-4D97-AF65-F5344CB8AC3E}">
        <p14:creationId xmlns:p14="http://schemas.microsoft.com/office/powerpoint/2010/main" val="117242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71F36-F888-848A-CD0F-C244ACB0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Conceptos Básicos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CF166-E4E6-F210-E7C6-883D3E0D4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950"/>
            <a:ext cx="10058400" cy="2025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800" b="1" dirty="0">
                <a:solidFill>
                  <a:srgbClr val="C00000"/>
                </a:solidFill>
              </a:rPr>
              <a:t>Clase:</a:t>
            </a:r>
          </a:p>
          <a:p>
            <a:pPr marL="0" indent="0">
              <a:buNone/>
            </a:pPr>
            <a:r>
              <a:rPr lang="es-MX" sz="2800" b="0" i="0" dirty="0">
                <a:effectLst/>
                <a:latin typeface="system-ui"/>
              </a:rPr>
              <a:t>Una clase, es simplemente una abstracción que hacemos de nuestra experiencia sensible. El ser humano tiende a agrupar seres o cosas </a:t>
            </a:r>
            <a:r>
              <a:rPr lang="es-MX" sz="2800" b="0" i="0" dirty="0">
                <a:solidFill>
                  <a:srgbClr val="C00000"/>
                </a:solidFill>
                <a:effectLst/>
                <a:latin typeface="system-ui"/>
              </a:rPr>
              <a:t>objetos con características similares</a:t>
            </a:r>
            <a:r>
              <a:rPr lang="es-MX" sz="2800" b="0" i="0" dirty="0">
                <a:effectLst/>
                <a:latin typeface="system-ui"/>
              </a:rPr>
              <a:t> en grupos -clases-.</a:t>
            </a:r>
            <a:endParaRPr lang="es-MX" sz="2800" dirty="0"/>
          </a:p>
        </p:txBody>
      </p:sp>
      <p:pic>
        <p:nvPicPr>
          <p:cNvPr id="1026" name="Picture 2" descr="Cuál es el mejor vaso para cada tipo de cerveza">
            <a:extLst>
              <a:ext uri="{FF2B5EF4-FFF2-40B4-BE49-F238E27FC236}">
                <a16:creationId xmlns:a16="http://schemas.microsoft.com/office/drawing/2014/main" id="{3C8A660B-5645-A5E0-91AC-7B31F5985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440" y="3821346"/>
            <a:ext cx="8059119" cy="29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5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71F36-F888-848A-CD0F-C244ACB0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Conceptos Básicos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CF166-E4E6-F210-E7C6-883D3E0D4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950"/>
            <a:ext cx="10058400" cy="4050792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3586163" algn="l"/>
              </a:tabLst>
            </a:pPr>
            <a:r>
              <a:rPr lang="es-MX" sz="2800" b="1" dirty="0">
                <a:solidFill>
                  <a:srgbClr val="C00000"/>
                </a:solidFill>
              </a:rPr>
              <a:t>Objetos:</a:t>
            </a:r>
          </a:p>
          <a:p>
            <a:pPr marL="0" indent="0">
              <a:buNone/>
            </a:pPr>
            <a:r>
              <a:rPr lang="es-MX" sz="2800" b="0" i="0" dirty="0">
                <a:effectLst/>
                <a:latin typeface="system-ui"/>
              </a:rPr>
              <a:t>Es un elemento conjunto de </a:t>
            </a:r>
            <a:r>
              <a:rPr lang="es-MX" sz="2800" b="0" i="0" dirty="0">
                <a:solidFill>
                  <a:srgbClr val="C00000"/>
                </a:solidFill>
                <a:effectLst/>
                <a:latin typeface="system-ui"/>
              </a:rPr>
              <a:t>atributos y métodos</a:t>
            </a:r>
            <a:r>
              <a:rPr lang="es-MX" sz="2800" b="0" i="0" dirty="0">
                <a:effectLst/>
                <a:latin typeface="system-ui"/>
              </a:rPr>
              <a:t>, un objeto se deriva de una </a:t>
            </a:r>
            <a:r>
              <a:rPr lang="es-MX" sz="2800" b="0" i="0" dirty="0">
                <a:solidFill>
                  <a:srgbClr val="C00000"/>
                </a:solidFill>
                <a:effectLst/>
                <a:latin typeface="system-ui"/>
              </a:rPr>
              <a:t>clase</a:t>
            </a:r>
            <a:endParaRPr lang="es-MX" sz="2800" dirty="0">
              <a:solidFill>
                <a:srgbClr val="C00000"/>
              </a:solidFill>
            </a:endParaRPr>
          </a:p>
        </p:txBody>
      </p:sp>
      <p:pic>
        <p:nvPicPr>
          <p:cNvPr id="4098" name="Picture 2" descr="Lindo pug png foto transparente hd - PNG All">
            <a:extLst>
              <a:ext uri="{FF2B5EF4-FFF2-40B4-BE49-F238E27FC236}">
                <a16:creationId xmlns:a16="http://schemas.microsoft.com/office/drawing/2014/main" id="{B631F7F4-7701-0BF1-3C37-C3180C2A3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49" y="3547717"/>
            <a:ext cx="3053510" cy="312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BDCCA0-70F2-B195-2D5E-500FB5510FD9}"/>
              </a:ext>
            </a:extLst>
          </p:cNvPr>
          <p:cNvSpPr txBox="1"/>
          <p:nvPr/>
        </p:nvSpPr>
        <p:spPr>
          <a:xfrm>
            <a:off x="4196166" y="3082128"/>
            <a:ext cx="6098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2000" b="1" i="0" dirty="0">
                <a:solidFill>
                  <a:srgbClr val="C00000"/>
                </a:solidFill>
                <a:effectLst/>
                <a:latin typeface="system-ui"/>
              </a:rPr>
              <a:t>Atributos (Características) - variables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s-MX" sz="2000" b="1" dirty="0">
                <a:latin typeface="system-ui"/>
              </a:rPr>
              <a:t>Raza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s-MX" sz="2000" b="1" dirty="0">
                <a:latin typeface="system-ui"/>
              </a:rPr>
              <a:t>Color pelo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s-MX" sz="2000" b="1" dirty="0">
                <a:latin typeface="system-ui"/>
              </a:rPr>
              <a:t>Años</a:t>
            </a:r>
            <a:endParaRPr lang="es-MX" sz="20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A9E801-F5AD-6A78-1A15-A1CCB0269A5D}"/>
              </a:ext>
            </a:extLst>
          </p:cNvPr>
          <p:cNvSpPr txBox="1"/>
          <p:nvPr/>
        </p:nvSpPr>
        <p:spPr>
          <a:xfrm>
            <a:off x="4196166" y="4582171"/>
            <a:ext cx="6098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2000" b="1" i="0" dirty="0">
                <a:solidFill>
                  <a:srgbClr val="C00000"/>
                </a:solidFill>
                <a:effectLst/>
                <a:latin typeface="system-ui"/>
              </a:rPr>
              <a:t>Métodos (Acciones) - funciones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s-MX" sz="2000" b="1" dirty="0">
                <a:latin typeface="system-ui"/>
              </a:rPr>
              <a:t>Comer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s-MX" sz="2000" b="1" dirty="0">
                <a:latin typeface="system-ui"/>
              </a:rPr>
              <a:t>Dormir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s-MX" sz="2000" b="1" dirty="0">
                <a:latin typeface="system-ui"/>
              </a:rPr>
              <a:t>Jugar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1709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71F36-F888-848A-CD0F-C244ACB0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Conceptos Básicos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CF166-E4E6-F210-E7C6-883D3E0D4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950"/>
            <a:ext cx="10058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800" dirty="0">
                <a:solidFill>
                  <a:srgbClr val="C00000"/>
                </a:solidFill>
              </a:rPr>
              <a:t>Abstracción:</a:t>
            </a:r>
          </a:p>
          <a:p>
            <a:pPr marL="0" indent="0">
              <a:buNone/>
            </a:pPr>
            <a:r>
              <a:rPr lang="es-MX" sz="2800" b="0" i="0" dirty="0">
                <a:effectLst/>
                <a:latin typeface="system-ui"/>
              </a:rPr>
              <a:t>Proceso mental de </a:t>
            </a:r>
            <a:r>
              <a:rPr lang="es-MX" sz="2800" b="1" i="0" dirty="0">
                <a:solidFill>
                  <a:srgbClr val="C00000"/>
                </a:solidFill>
                <a:effectLst/>
                <a:latin typeface="system-ui"/>
              </a:rPr>
              <a:t>extracción de las características esenciales </a:t>
            </a:r>
            <a:r>
              <a:rPr lang="es-MX" sz="2800" b="0" i="0" dirty="0">
                <a:effectLst/>
                <a:latin typeface="system-ui"/>
              </a:rPr>
              <a:t>de algo, ignorando los detalles superfluos.</a:t>
            </a:r>
            <a:endParaRPr lang="es-MX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BDCCA0-70F2-B195-2D5E-500FB5510FD9}"/>
              </a:ext>
            </a:extLst>
          </p:cNvPr>
          <p:cNvSpPr txBox="1"/>
          <p:nvPr/>
        </p:nvSpPr>
        <p:spPr>
          <a:xfrm>
            <a:off x="5675263" y="3560717"/>
            <a:ext cx="229554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s-MX" sz="2000" b="1" i="0" dirty="0">
                <a:effectLst/>
                <a:latin typeface="system-ui"/>
              </a:rPr>
              <a:t>ADN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s-MX" sz="2000" b="1" dirty="0">
                <a:latin typeface="system-ui"/>
              </a:rPr>
              <a:t>NOMBRE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s-MX" sz="2000" b="1" dirty="0">
                <a:latin typeface="system-ui"/>
              </a:rPr>
              <a:t>EDAD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s-MX" sz="2000" b="1" dirty="0">
                <a:latin typeface="system-ui"/>
              </a:rPr>
              <a:t>TALLA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s-MX" sz="2000" b="1" dirty="0">
                <a:latin typeface="system-ui"/>
              </a:rPr>
              <a:t>PESO</a:t>
            </a:r>
            <a:endParaRPr lang="es-MX" sz="2000" b="1" dirty="0"/>
          </a:p>
        </p:txBody>
      </p:sp>
      <p:pic>
        <p:nvPicPr>
          <p:cNvPr id="5122" name="Picture 2" descr="The Ins and Outs of a Buyer Persona">
            <a:extLst>
              <a:ext uri="{FF2B5EF4-FFF2-40B4-BE49-F238E27FC236}">
                <a16:creationId xmlns:a16="http://schemas.microsoft.com/office/drawing/2014/main" id="{F5430763-E7E9-904F-3A62-BC05EEB2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729" y="3405294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2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71F36-F888-848A-CD0F-C244ACB0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Conceptos Básicos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CF166-E4E6-F210-E7C6-883D3E0D4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950"/>
            <a:ext cx="10058400" cy="1609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800" b="1" dirty="0">
                <a:solidFill>
                  <a:srgbClr val="C00000"/>
                </a:solidFill>
              </a:rPr>
              <a:t>Encapsulamiento:</a:t>
            </a:r>
          </a:p>
          <a:p>
            <a:pPr marL="0" indent="0">
              <a:buNone/>
            </a:pPr>
            <a:r>
              <a:rPr lang="es-MX" sz="2800" b="0" i="0" dirty="0">
                <a:effectLst/>
                <a:latin typeface="system-ui"/>
              </a:rPr>
              <a:t>Proceso por el que se </a:t>
            </a:r>
            <a:r>
              <a:rPr lang="es-MX" sz="2800" b="0" i="0" dirty="0">
                <a:solidFill>
                  <a:srgbClr val="C00000"/>
                </a:solidFill>
                <a:effectLst/>
                <a:latin typeface="system-ui"/>
              </a:rPr>
              <a:t>ocultan los detalles</a:t>
            </a:r>
            <a:r>
              <a:rPr lang="es-MX" sz="2800" b="0" i="0" dirty="0">
                <a:effectLst/>
                <a:latin typeface="system-ui"/>
              </a:rPr>
              <a:t> del soporte de las caracteristicas de una abstracción.</a:t>
            </a:r>
            <a:endParaRPr lang="es-MX" sz="2800" dirty="0"/>
          </a:p>
        </p:txBody>
      </p:sp>
      <p:pic>
        <p:nvPicPr>
          <p:cNvPr id="6148" name="Picture 4" descr="Download Capsulas Png - Full Size PNG Image - PNGkit">
            <a:extLst>
              <a:ext uri="{FF2B5EF4-FFF2-40B4-BE49-F238E27FC236}">
                <a16:creationId xmlns:a16="http://schemas.microsoft.com/office/drawing/2014/main" id="{D6D868FC-2D4A-0275-36E6-E413EFD7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21" y="3870622"/>
            <a:ext cx="3849058" cy="239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ree Web design theme, 3d illustration 8550483 PNG with Transparent  Background">
            <a:extLst>
              <a:ext uri="{FF2B5EF4-FFF2-40B4-BE49-F238E27FC236}">
                <a16:creationId xmlns:a16="http://schemas.microsoft.com/office/drawing/2014/main" id="{6FE8451E-5AAC-C765-16B9-C2A9C70CD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513" y="3452707"/>
            <a:ext cx="38227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35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71F36-F888-848A-CD0F-C244ACB0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Conceptos Básicos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CF166-E4E6-F210-E7C6-883D3E0D4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950"/>
            <a:ext cx="10058400" cy="1609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800" b="1" dirty="0">
                <a:solidFill>
                  <a:srgbClr val="C00000"/>
                </a:solidFill>
              </a:rPr>
              <a:t>Herencia:</a:t>
            </a:r>
          </a:p>
          <a:p>
            <a:pPr marL="0" indent="0">
              <a:buNone/>
            </a:pPr>
            <a:r>
              <a:rPr lang="es-MX" sz="2800" b="0" i="0" dirty="0">
                <a:effectLst/>
                <a:latin typeface="system-ui"/>
              </a:rPr>
              <a:t>Una clase nueva se crea a partir de una clase existente, heredando todos los métodos y atributos.</a:t>
            </a:r>
            <a:endParaRPr lang="es-MX" sz="2800" dirty="0"/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C3CD2ECD-D6B6-D657-40BB-997365B48D57}"/>
              </a:ext>
            </a:extLst>
          </p:cNvPr>
          <p:cNvSpPr/>
          <p:nvPr/>
        </p:nvSpPr>
        <p:spPr>
          <a:xfrm>
            <a:off x="2398145" y="3228419"/>
            <a:ext cx="3140015" cy="843248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80E9930-F9B3-0E06-9A2D-D165C28E55D4}"/>
              </a:ext>
            </a:extLst>
          </p:cNvPr>
          <p:cNvSpPr txBox="1">
            <a:spLocks/>
          </p:cNvSpPr>
          <p:nvPr/>
        </p:nvSpPr>
        <p:spPr>
          <a:xfrm>
            <a:off x="2636981" y="3380333"/>
            <a:ext cx="2711398" cy="510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MX" sz="2800" dirty="0"/>
              <a:t>Mamífero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6986ACC0-0362-40AB-2195-FD5636F554D9}"/>
              </a:ext>
            </a:extLst>
          </p:cNvPr>
          <p:cNvSpPr/>
          <p:nvPr/>
        </p:nvSpPr>
        <p:spPr>
          <a:xfrm>
            <a:off x="2398143" y="5098282"/>
            <a:ext cx="3140015" cy="1535430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AEBE37C5-CFB2-A2D9-3ECF-7F0D7E07AFD9}"/>
              </a:ext>
            </a:extLst>
          </p:cNvPr>
          <p:cNvSpPr/>
          <p:nvPr/>
        </p:nvSpPr>
        <p:spPr>
          <a:xfrm>
            <a:off x="2398143" y="4012088"/>
            <a:ext cx="3140015" cy="1086194"/>
          </a:xfrm>
          <a:prstGeom prst="roundRect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145BBFA-B5DB-1CD4-62E6-3E378A77B8DF}"/>
              </a:ext>
            </a:extLst>
          </p:cNvPr>
          <p:cNvSpPr txBox="1">
            <a:spLocks/>
          </p:cNvSpPr>
          <p:nvPr/>
        </p:nvSpPr>
        <p:spPr>
          <a:xfrm>
            <a:off x="2636981" y="5207794"/>
            <a:ext cx="2711398" cy="1425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MX" dirty="0"/>
              <a:t>Cazar( )</a:t>
            </a:r>
          </a:p>
          <a:p>
            <a:pPr marL="0" indent="0">
              <a:buFont typeface="Wingdings" pitchFamily="2" charset="2"/>
              <a:buNone/>
            </a:pPr>
            <a:r>
              <a:rPr lang="es-MX" dirty="0"/>
              <a:t>Comer ( )</a:t>
            </a:r>
          </a:p>
          <a:p>
            <a:pPr marL="0" indent="0">
              <a:buFont typeface="Wingdings" pitchFamily="2" charset="2"/>
              <a:buNone/>
            </a:pPr>
            <a:r>
              <a:rPr lang="es-MX" dirty="0"/>
              <a:t>Dormir ( )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419F1BC-473F-557C-90BC-13A8A4E0BBC5}"/>
              </a:ext>
            </a:extLst>
          </p:cNvPr>
          <p:cNvSpPr txBox="1">
            <a:spLocks/>
          </p:cNvSpPr>
          <p:nvPr/>
        </p:nvSpPr>
        <p:spPr>
          <a:xfrm>
            <a:off x="2636981" y="4267200"/>
            <a:ext cx="2711398" cy="510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MX" sz="2400" dirty="0"/>
              <a:t>- edad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61943D52-1E02-429C-2A4D-CA7110DE972F}"/>
              </a:ext>
            </a:extLst>
          </p:cNvPr>
          <p:cNvSpPr/>
          <p:nvPr/>
        </p:nvSpPr>
        <p:spPr>
          <a:xfrm>
            <a:off x="6708474" y="3227197"/>
            <a:ext cx="3140015" cy="843248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D6B243C9-52F3-097C-050E-247AE172914C}"/>
              </a:ext>
            </a:extLst>
          </p:cNvPr>
          <p:cNvSpPr txBox="1">
            <a:spLocks/>
          </p:cNvSpPr>
          <p:nvPr/>
        </p:nvSpPr>
        <p:spPr>
          <a:xfrm>
            <a:off x="6947310" y="3379111"/>
            <a:ext cx="2711398" cy="510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MX" sz="2800" dirty="0"/>
              <a:t>León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67F9F48D-8E32-11D4-FA7D-38F23A058CB5}"/>
              </a:ext>
            </a:extLst>
          </p:cNvPr>
          <p:cNvSpPr/>
          <p:nvPr/>
        </p:nvSpPr>
        <p:spPr>
          <a:xfrm>
            <a:off x="6708472" y="5097060"/>
            <a:ext cx="3140015" cy="153543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15DA0017-4E2E-76AD-132A-CF4FFA1705C7}"/>
              </a:ext>
            </a:extLst>
          </p:cNvPr>
          <p:cNvSpPr/>
          <p:nvPr/>
        </p:nvSpPr>
        <p:spPr>
          <a:xfrm>
            <a:off x="6708472" y="4010866"/>
            <a:ext cx="3140015" cy="1086194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ED88BCAF-2318-E027-ECBF-07543C5B1396}"/>
              </a:ext>
            </a:extLst>
          </p:cNvPr>
          <p:cNvSpPr txBox="1">
            <a:spLocks/>
          </p:cNvSpPr>
          <p:nvPr/>
        </p:nvSpPr>
        <p:spPr>
          <a:xfrm>
            <a:off x="6947310" y="5206572"/>
            <a:ext cx="2711398" cy="14259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MX" dirty="0"/>
              <a:t>Cazar( )</a:t>
            </a:r>
          </a:p>
          <a:p>
            <a:pPr marL="0" indent="0">
              <a:buFont typeface="Wingdings" pitchFamily="2" charset="2"/>
              <a:buNone/>
            </a:pPr>
            <a:r>
              <a:rPr lang="es-MX" dirty="0"/>
              <a:t>Comer ( )</a:t>
            </a:r>
          </a:p>
          <a:p>
            <a:pPr marL="0" indent="0">
              <a:buFont typeface="Wingdings" pitchFamily="2" charset="2"/>
              <a:buNone/>
            </a:pPr>
            <a:r>
              <a:rPr lang="es-MX" dirty="0"/>
              <a:t>Dormir ( )</a:t>
            </a:r>
          </a:p>
          <a:p>
            <a:pPr marL="0" indent="0">
              <a:buFont typeface="Wingdings" pitchFamily="2" charset="2"/>
              <a:buNone/>
            </a:pPr>
            <a:r>
              <a:rPr lang="es-MX" dirty="0"/>
              <a:t>Jugar ( )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3EDBD7D8-D43C-4041-3125-C17F3E6D2CCD}"/>
              </a:ext>
            </a:extLst>
          </p:cNvPr>
          <p:cNvSpPr txBox="1">
            <a:spLocks/>
          </p:cNvSpPr>
          <p:nvPr/>
        </p:nvSpPr>
        <p:spPr>
          <a:xfrm>
            <a:off x="6947310" y="4058942"/>
            <a:ext cx="2711398" cy="1086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MX" sz="2400" dirty="0"/>
              <a:t>edad</a:t>
            </a:r>
          </a:p>
          <a:p>
            <a:pPr>
              <a:buFontTx/>
              <a:buChar char="-"/>
            </a:pPr>
            <a:r>
              <a:rPr lang="es-MX" sz="2400" dirty="0"/>
              <a:t>color de piel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7B224A4-1D0B-030E-268D-B5FFD714174F}"/>
              </a:ext>
            </a:extLst>
          </p:cNvPr>
          <p:cNvSpPr txBox="1"/>
          <p:nvPr/>
        </p:nvSpPr>
        <p:spPr>
          <a:xfrm rot="16200000">
            <a:off x="183483" y="4483253"/>
            <a:ext cx="29987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C00000"/>
                </a:solidFill>
              </a:rPr>
              <a:t>Super Clase o</a:t>
            </a:r>
          </a:p>
          <a:p>
            <a:pPr algn="ctr"/>
            <a:r>
              <a:rPr lang="es-MX" sz="2800" b="1" dirty="0">
                <a:solidFill>
                  <a:srgbClr val="C00000"/>
                </a:solidFill>
              </a:rPr>
              <a:t>Clase Padre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0393325-6831-F253-E2F4-29BA1A9CE492}"/>
              </a:ext>
            </a:extLst>
          </p:cNvPr>
          <p:cNvSpPr txBox="1"/>
          <p:nvPr/>
        </p:nvSpPr>
        <p:spPr>
          <a:xfrm rot="16200000">
            <a:off x="8875207" y="4301130"/>
            <a:ext cx="29987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C00000"/>
                </a:solidFill>
              </a:rPr>
              <a:t>Sub Clase o</a:t>
            </a:r>
          </a:p>
          <a:p>
            <a:pPr algn="ctr"/>
            <a:r>
              <a:rPr lang="es-MX" sz="2800" b="1" dirty="0">
                <a:solidFill>
                  <a:srgbClr val="C00000"/>
                </a:solidFill>
              </a:rPr>
              <a:t>Clase Hija</a:t>
            </a:r>
          </a:p>
        </p:txBody>
      </p:sp>
    </p:spTree>
    <p:extLst>
      <p:ext uri="{BB962C8B-B14F-4D97-AF65-F5344CB8AC3E}">
        <p14:creationId xmlns:p14="http://schemas.microsoft.com/office/powerpoint/2010/main" val="142996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 animBg="1"/>
      <p:bldP spid="15" grpId="0"/>
      <p:bldP spid="16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71F36-F888-848A-CD0F-C244ACB0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Conceptos Básicos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CF166-E4E6-F210-E7C6-883D3E0D4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950"/>
            <a:ext cx="10058400" cy="1609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800" b="1" dirty="0">
                <a:solidFill>
                  <a:srgbClr val="C00000"/>
                </a:solidFill>
              </a:rPr>
              <a:t>Polimorfismo:</a:t>
            </a:r>
          </a:p>
          <a:p>
            <a:pPr marL="0" indent="0">
              <a:buNone/>
            </a:pPr>
            <a:r>
              <a:rPr lang="es-MX" sz="2800" b="0" i="0" dirty="0">
                <a:effectLst/>
                <a:latin typeface="system-ui"/>
              </a:rPr>
              <a:t>Por polimorfismo entendemos aquellas </a:t>
            </a:r>
            <a:r>
              <a:rPr lang="es-MX" sz="2800" b="0" i="0" dirty="0">
                <a:solidFill>
                  <a:srgbClr val="C00000"/>
                </a:solidFill>
                <a:effectLst/>
                <a:latin typeface="system-ui"/>
              </a:rPr>
              <a:t>cualidades que poseen los objetos para responder de distinto modo </a:t>
            </a:r>
            <a:r>
              <a:rPr lang="es-MX" sz="2800" b="0" i="0" dirty="0">
                <a:effectLst/>
                <a:latin typeface="system-ui"/>
              </a:rPr>
              <a:t>ante el mismo mensaje</a:t>
            </a:r>
            <a:endParaRPr lang="es-MX" sz="2800" dirty="0"/>
          </a:p>
        </p:txBody>
      </p:sp>
      <p:pic>
        <p:nvPicPr>
          <p:cNvPr id="8194" name="Picture 2" descr="Download person png png images background | TOPpng">
            <a:extLst>
              <a:ext uri="{FF2B5EF4-FFF2-40B4-BE49-F238E27FC236}">
                <a16:creationId xmlns:a16="http://schemas.microsoft.com/office/drawing/2014/main" id="{B3532F5B-38A4-CE65-970F-DC6EA30AB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91" b="96158" l="10000" r="90000">
                        <a14:foregroundMark x1="46310" y1="4307" x2="46310" y2="10361"/>
                        <a14:foregroundMark x1="56071" y1="96158" x2="56071" y2="8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07" y="3236654"/>
            <a:ext cx="1725283" cy="17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ágenes PUG PNG - PNG All">
            <a:extLst>
              <a:ext uri="{FF2B5EF4-FFF2-40B4-BE49-F238E27FC236}">
                <a16:creationId xmlns:a16="http://schemas.microsoft.com/office/drawing/2014/main" id="{552BD5DF-B36B-79E5-9896-C4C1C663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449" y="3285562"/>
            <a:ext cx="1725284" cy="183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Vaca PNG 11 - PNG All">
            <a:extLst>
              <a:ext uri="{FF2B5EF4-FFF2-40B4-BE49-F238E27FC236}">
                <a16:creationId xmlns:a16="http://schemas.microsoft.com/office/drawing/2014/main" id="{7509B03B-424D-64AA-A092-F0B52CF7D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123" y="3386906"/>
            <a:ext cx="2144367" cy="16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F9E43D-96D5-0C29-7CDA-8E257EA6D3E7}"/>
              </a:ext>
            </a:extLst>
          </p:cNvPr>
          <p:cNvSpPr txBox="1"/>
          <p:nvPr/>
        </p:nvSpPr>
        <p:spPr>
          <a:xfrm>
            <a:off x="8787936" y="3942914"/>
            <a:ext cx="34040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MX" sz="2800" b="1" dirty="0">
                <a:solidFill>
                  <a:srgbClr val="C00000"/>
                </a:solidFill>
              </a:rPr>
              <a:t>Mensaje o Acción</a:t>
            </a:r>
            <a:br>
              <a:rPr lang="es-MX" sz="2800" b="1" dirty="0">
                <a:solidFill>
                  <a:srgbClr val="C00000"/>
                </a:solidFill>
              </a:rPr>
            </a:br>
            <a:r>
              <a:rPr lang="es-MX" sz="2800" b="1" dirty="0">
                <a:solidFill>
                  <a:srgbClr val="C00000"/>
                </a:solidFill>
              </a:rPr>
              <a:t>Comer ( )</a:t>
            </a:r>
          </a:p>
        </p:txBody>
      </p:sp>
      <p:pic>
        <p:nvPicPr>
          <p:cNvPr id="8202" name="Picture 10" descr="Hombre joven comiendo sushi | Archivo PSD Premium">
            <a:extLst>
              <a:ext uri="{FF2B5EF4-FFF2-40B4-BE49-F238E27FC236}">
                <a16:creationId xmlns:a16="http://schemas.microsoft.com/office/drawing/2014/main" id="{7044C0C6-28C9-E217-75E6-EB0F757FF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81" b="99871" l="10000" r="90000">
                        <a14:foregroundMark x1="44650" y1="90323" x2="44650" y2="99871"/>
                        <a14:foregroundMark x1="44500" y1="8581" x2="44500" y2="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58" y="5434642"/>
            <a:ext cx="1836527" cy="14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Mi perro come muy rápido | Barkibu">
            <a:extLst>
              <a:ext uri="{FF2B5EF4-FFF2-40B4-BE49-F238E27FC236}">
                <a16:creationId xmlns:a16="http://schemas.microsoft.com/office/drawing/2014/main" id="{6AB885D0-010C-3A27-17D3-9D42894D8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94" b="89971" l="10000" r="90000">
                        <a14:foregroundMark x1="47766" y1="8576" x2="53936" y2="9012"/>
                        <a14:foregroundMark x1="53936" y1="9012" x2="59362" y2="7994"/>
                        <a14:foregroundMark x1="59362" y1="7994" x2="60851" y2="7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136" y="5661689"/>
            <a:ext cx="1944597" cy="14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En vacas en pastoreo, vacas, pasto, en especie png | PNGWing">
            <a:extLst>
              <a:ext uri="{FF2B5EF4-FFF2-40B4-BE49-F238E27FC236}">
                <a16:creationId xmlns:a16="http://schemas.microsoft.com/office/drawing/2014/main" id="{01010147-8919-871C-86EF-2994D1FDD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84" b="96899" l="10543" r="49891">
                        <a14:foregroundMark x1="11087" y1="24225" x2="13043" y2="86434"/>
                        <a14:foregroundMark x1="11957" y1="84884" x2="10870" y2="66860"/>
                        <a14:foregroundMark x1="20000" y1="21318" x2="38152" y2="23643"/>
                        <a14:foregroundMark x1="38152" y1="23643" x2="45109" y2="32364"/>
                        <a14:foregroundMark x1="41630" y1="96899" x2="41630" y2="87403"/>
                        <a14:foregroundMark x1="20000" y1="86434" x2="17609" y2="86628"/>
                        <a14:foregroundMark x1="26196" y1="21124" x2="29565" y2="21318"/>
                        <a14:backgroundMark x1="32500" y1="80426" x2="27609" y2="99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1" r="45078"/>
          <a:stretch/>
        </p:blipFill>
        <p:spPr bwMode="auto">
          <a:xfrm flipH="1">
            <a:off x="6525859" y="5248655"/>
            <a:ext cx="1413781" cy="16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172C0-28E1-25A2-206B-1ED397108A8A}"/>
              </a:ext>
            </a:extLst>
          </p:cNvPr>
          <p:cNvCxnSpPr>
            <a:stCxn id="8194" idx="2"/>
            <a:endCxn id="8202" idx="0"/>
          </p:cNvCxnSpPr>
          <p:nvPr/>
        </p:nvCxnSpPr>
        <p:spPr>
          <a:xfrm flipH="1">
            <a:off x="2423122" y="5001148"/>
            <a:ext cx="9527" cy="433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1077E77-E452-2C99-85C4-041B7F774CE3}"/>
              </a:ext>
            </a:extLst>
          </p:cNvPr>
          <p:cNvCxnSpPr/>
          <p:nvPr/>
        </p:nvCxnSpPr>
        <p:spPr>
          <a:xfrm flipH="1">
            <a:off x="4699421" y="5091039"/>
            <a:ext cx="9527" cy="433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9F916CD-9D6D-8AD1-2D19-35A362F0EB6F}"/>
              </a:ext>
            </a:extLst>
          </p:cNvPr>
          <p:cNvCxnSpPr/>
          <p:nvPr/>
        </p:nvCxnSpPr>
        <p:spPr>
          <a:xfrm flipH="1">
            <a:off x="7341420" y="5001148"/>
            <a:ext cx="9527" cy="433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9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F77F-19DB-07E8-68F9-BAA71B7A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Ejemplo cuenta bancaria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AAE80CAD-89BA-7ED4-2C49-5B2641E54FEF}"/>
              </a:ext>
            </a:extLst>
          </p:cNvPr>
          <p:cNvSpPr/>
          <p:nvPr/>
        </p:nvSpPr>
        <p:spPr>
          <a:xfrm>
            <a:off x="4817389" y="1828801"/>
            <a:ext cx="2557221" cy="267418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5971B5-FB6D-0898-DB46-FEE2E1EDEACF}"/>
              </a:ext>
            </a:extLst>
          </p:cNvPr>
          <p:cNvSpPr txBox="1"/>
          <p:nvPr/>
        </p:nvSpPr>
        <p:spPr>
          <a:xfrm>
            <a:off x="5133331" y="1990458"/>
            <a:ext cx="192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Cuenta Bancaria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63603AE-019D-BCD3-9C50-0301DDCEE81F}"/>
              </a:ext>
            </a:extLst>
          </p:cNvPr>
          <p:cNvSpPr txBox="1"/>
          <p:nvPr/>
        </p:nvSpPr>
        <p:spPr>
          <a:xfrm>
            <a:off x="5133331" y="2542597"/>
            <a:ext cx="90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cliente</a:t>
            </a:r>
          </a:p>
          <a:p>
            <a:r>
              <a:rPr lang="es-MX"/>
              <a:t>saldo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2B3BAAE-B5C6-DA15-7752-52A5905A0A31}"/>
              </a:ext>
            </a:extLst>
          </p:cNvPr>
          <p:cNvSpPr txBox="1"/>
          <p:nvPr/>
        </p:nvSpPr>
        <p:spPr>
          <a:xfrm>
            <a:off x="5133331" y="3303819"/>
            <a:ext cx="2056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deposita(cant);</a:t>
            </a:r>
          </a:p>
          <a:p>
            <a:r>
              <a:rPr lang="es-MX"/>
              <a:t>retira(cant);</a:t>
            </a:r>
          </a:p>
          <a:p>
            <a:r>
              <a:rPr lang="es-MX"/>
              <a:t>dameSaldo(cant);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81FE517-2A04-3813-7E54-615D86DD0F70}"/>
              </a:ext>
            </a:extLst>
          </p:cNvPr>
          <p:cNvCxnSpPr/>
          <p:nvPr/>
        </p:nvCxnSpPr>
        <p:spPr>
          <a:xfrm>
            <a:off x="4899804" y="2428802"/>
            <a:ext cx="241539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34B9E6D-A01A-9C7C-DE51-857126B7952D}"/>
              </a:ext>
            </a:extLst>
          </p:cNvPr>
          <p:cNvCxnSpPr/>
          <p:nvPr/>
        </p:nvCxnSpPr>
        <p:spPr>
          <a:xfrm>
            <a:off x="4899804" y="3303819"/>
            <a:ext cx="241539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732817-EFCD-2A51-354A-D253E8E70FAB}"/>
              </a:ext>
            </a:extLst>
          </p:cNvPr>
          <p:cNvSpPr txBox="1"/>
          <p:nvPr/>
        </p:nvSpPr>
        <p:spPr>
          <a:xfrm>
            <a:off x="2793866" y="1863143"/>
            <a:ext cx="1131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>
                <a:solidFill>
                  <a:srgbClr val="C00000"/>
                </a:solidFill>
              </a:rPr>
              <a:t>Clase: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61FA310-81DC-BC5F-10B5-B4B364843BAA}"/>
              </a:ext>
            </a:extLst>
          </p:cNvPr>
          <p:cNvSpPr txBox="1"/>
          <p:nvPr/>
        </p:nvSpPr>
        <p:spPr>
          <a:xfrm>
            <a:off x="8266669" y="2599638"/>
            <a:ext cx="1637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>
                <a:solidFill>
                  <a:srgbClr val="C00000"/>
                </a:solidFill>
              </a:rPr>
              <a:t>Atributos: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F367EEE-105A-ACC0-15A6-055D485B9405}"/>
              </a:ext>
            </a:extLst>
          </p:cNvPr>
          <p:cNvSpPr txBox="1"/>
          <p:nvPr/>
        </p:nvSpPr>
        <p:spPr>
          <a:xfrm>
            <a:off x="8266669" y="3465297"/>
            <a:ext cx="1551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>
                <a:solidFill>
                  <a:srgbClr val="C00000"/>
                </a:solidFill>
              </a:rPr>
              <a:t>Métodos: 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1C6AED7F-FD44-A8F9-8B00-11588B4514CA}"/>
              </a:ext>
            </a:extLst>
          </p:cNvPr>
          <p:cNvSpPr/>
          <p:nvPr/>
        </p:nvSpPr>
        <p:spPr>
          <a:xfrm>
            <a:off x="2467155" y="4991805"/>
            <a:ext cx="1725283" cy="138156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14FDA91D-B6A8-B7CA-0F0A-B526793627BD}"/>
              </a:ext>
            </a:extLst>
          </p:cNvPr>
          <p:cNvSpPr/>
          <p:nvPr/>
        </p:nvSpPr>
        <p:spPr>
          <a:xfrm>
            <a:off x="5233356" y="4991805"/>
            <a:ext cx="1725283" cy="138156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2080562B-30FC-760C-31A9-39BB22AA577B}"/>
              </a:ext>
            </a:extLst>
          </p:cNvPr>
          <p:cNvSpPr/>
          <p:nvPr/>
        </p:nvSpPr>
        <p:spPr>
          <a:xfrm>
            <a:off x="7999562" y="4991804"/>
            <a:ext cx="1725283" cy="138156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3958349-D2A0-18B2-78FF-F81431504146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374610" y="2830470"/>
            <a:ext cx="89205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0CA72AA-2C7F-5D14-4250-EFFBB770F324}"/>
              </a:ext>
            </a:extLst>
          </p:cNvPr>
          <p:cNvCxnSpPr/>
          <p:nvPr/>
        </p:nvCxnSpPr>
        <p:spPr>
          <a:xfrm flipH="1" flipV="1">
            <a:off x="7374609" y="3726629"/>
            <a:ext cx="89205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C7D9A6A-B82A-5317-82F1-34AF26905E62}"/>
              </a:ext>
            </a:extLst>
          </p:cNvPr>
          <p:cNvSpPr txBox="1"/>
          <p:nvPr/>
        </p:nvSpPr>
        <p:spPr>
          <a:xfrm>
            <a:off x="634387" y="4987956"/>
            <a:ext cx="1448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>
                <a:solidFill>
                  <a:srgbClr val="C00000"/>
                </a:solidFill>
              </a:rPr>
              <a:t>Objetos: 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C1E46E2-E1DC-4B60-15D1-63CE7EF7D7B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329797" y="4364966"/>
            <a:ext cx="1570007" cy="62683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B53B8EE-D623-11B6-4CB8-0E48F1CBA350}"/>
              </a:ext>
            </a:extLst>
          </p:cNvPr>
          <p:cNvCxnSpPr>
            <a:cxnSpLocks/>
            <a:stCxn id="17" idx="0"/>
            <a:endCxn id="6" idx="2"/>
          </p:cNvCxnSpPr>
          <p:nvPr/>
        </p:nvCxnSpPr>
        <p:spPr>
          <a:xfrm flipV="1">
            <a:off x="6095998" y="4502989"/>
            <a:ext cx="2" cy="48881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594E1869-CFA8-EE9A-62C0-A2BF5E9B9624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7292191" y="4330956"/>
            <a:ext cx="1570013" cy="66084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72E321A-5204-730D-E170-F32A21776026}"/>
              </a:ext>
            </a:extLst>
          </p:cNvPr>
          <p:cNvSpPr txBox="1"/>
          <p:nvPr/>
        </p:nvSpPr>
        <p:spPr>
          <a:xfrm>
            <a:off x="5634717" y="6373368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cLizzie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655BC3B-F991-A26D-9BA7-6EE3DA35A5FE}"/>
              </a:ext>
            </a:extLst>
          </p:cNvPr>
          <p:cNvSpPr txBox="1"/>
          <p:nvPr/>
        </p:nvSpPr>
        <p:spPr>
          <a:xfrm>
            <a:off x="2898318" y="6396335"/>
            <a:ext cx="9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/>
              <a:t>cJose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DEB9C65-E876-A948-84C6-27155600411E}"/>
              </a:ext>
            </a:extLst>
          </p:cNvPr>
          <p:cNvSpPr txBox="1"/>
          <p:nvPr/>
        </p:nvSpPr>
        <p:spPr>
          <a:xfrm>
            <a:off x="8400923" y="6396334"/>
            <a:ext cx="94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/>
              <a:t>cJuan</a:t>
            </a:r>
          </a:p>
        </p:txBody>
      </p:sp>
    </p:spTree>
    <p:extLst>
      <p:ext uri="{BB962C8B-B14F-4D97-AF65-F5344CB8AC3E}">
        <p14:creationId xmlns:p14="http://schemas.microsoft.com/office/powerpoint/2010/main" val="2048117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{7F003A31-6675-AC42-9F79-980C835953C7}tf10001070_mac</Template>
  <TotalTime>4012</TotalTime>
  <Words>1029</Words>
  <Application>Microsoft Office PowerPoint</Application>
  <PresentationFormat>Panorámica</PresentationFormat>
  <Paragraphs>228</Paragraphs>
  <Slides>25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Abadi MT Condensed Light</vt:lpstr>
      <vt:lpstr>Calibri</vt:lpstr>
      <vt:lpstr>Menlo</vt:lpstr>
      <vt:lpstr>Rockwell</vt:lpstr>
      <vt:lpstr>Rockwell Condensed</vt:lpstr>
      <vt:lpstr>Rockwell Extra Bold</vt:lpstr>
      <vt:lpstr>system-ui</vt:lpstr>
      <vt:lpstr>Wingdings</vt:lpstr>
      <vt:lpstr>Letras en madera</vt:lpstr>
      <vt:lpstr>Dudas de la clase anterior?</vt:lpstr>
      <vt:lpstr>Iniciemos POO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Ejemplo cuenta bancaria</vt:lpstr>
      <vt:lpstr>Ejemplo cuenta bancaria - Objetos</vt:lpstr>
      <vt:lpstr>Métodos y mensajes</vt:lpstr>
      <vt:lpstr>Entonces:</vt:lpstr>
      <vt:lpstr>Ya hemos usado clases y objetos</vt:lpstr>
      <vt:lpstr>Ya hemos usado clases y objetos</vt:lpstr>
      <vt:lpstr>Declaración del encabezado de una clase</vt:lpstr>
      <vt:lpstr>Secciones public y private</vt:lpstr>
      <vt:lpstr>Cómo se declara una clase</vt:lpstr>
      <vt:lpstr>Definición de las funciones miembro de una clase</vt:lpstr>
      <vt:lpstr>Cómo se inicializa el constructor</vt:lpstr>
      <vt:lpstr>Uso de los métodos</vt:lpstr>
      <vt:lpstr>Método main</vt:lpstr>
      <vt:lpstr>Presentación de PowerPoint</vt:lpstr>
      <vt:lpstr>Ejercicio</vt:lpstr>
      <vt:lpstr>Ejercicio - Rectángulo</vt:lpstr>
      <vt:lpstr>Ejercicio - Rectángulo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Clases y objetos</dc:title>
  <dc:creator>Diego David Avalos De la Torre</dc:creator>
  <cp:lastModifiedBy>Diego David Avalos De la Torre</cp:lastModifiedBy>
  <cp:revision>30</cp:revision>
  <dcterms:created xsi:type="dcterms:W3CDTF">2022-11-07T14:00:39Z</dcterms:created>
  <dcterms:modified xsi:type="dcterms:W3CDTF">2022-11-11T16:49:44Z</dcterms:modified>
</cp:coreProperties>
</file>